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0" d="100"/>
          <a:sy n="70" d="100"/>
        </p:scale>
        <p:origin x="-52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D935823-FD7F-4486-ADAF-CABC75CA8756}" type="datetimeFigureOut">
              <a:rPr lang="es-ES" smtClean="0"/>
              <a:pPr/>
              <a:t>04/03/2011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37EE06-597B-491C-B4D6-A3C559918F0B}"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D935823-FD7F-4486-ADAF-CABC75CA8756}" type="datetimeFigureOut">
              <a:rPr lang="es-ES" smtClean="0"/>
              <a:pPr/>
              <a:t>04/03/2011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37EE06-597B-491C-B4D6-A3C559918F0B}"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D935823-FD7F-4486-ADAF-CABC75CA8756}" type="datetimeFigureOut">
              <a:rPr lang="es-ES" smtClean="0"/>
              <a:pPr/>
              <a:t>04/03/2011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37EE06-597B-491C-B4D6-A3C559918F0B}"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D935823-FD7F-4486-ADAF-CABC75CA8756}" type="datetimeFigureOut">
              <a:rPr lang="es-ES" smtClean="0"/>
              <a:pPr/>
              <a:t>04/03/2011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37EE06-597B-491C-B4D6-A3C559918F0B}"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D935823-FD7F-4486-ADAF-CABC75CA8756}" type="datetimeFigureOut">
              <a:rPr lang="es-ES" smtClean="0"/>
              <a:pPr/>
              <a:t>04/03/2011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37EE06-597B-491C-B4D6-A3C559918F0B}"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D935823-FD7F-4486-ADAF-CABC75CA8756}" type="datetimeFigureOut">
              <a:rPr lang="es-ES" smtClean="0"/>
              <a:pPr/>
              <a:t>04/03/2011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437EE06-597B-491C-B4D6-A3C559918F0B}"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D935823-FD7F-4486-ADAF-CABC75CA8756}" type="datetimeFigureOut">
              <a:rPr lang="es-ES" smtClean="0"/>
              <a:pPr/>
              <a:t>04/03/2011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437EE06-597B-491C-B4D6-A3C559918F0B}"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D935823-FD7F-4486-ADAF-CABC75CA8756}" type="datetimeFigureOut">
              <a:rPr lang="es-ES" smtClean="0"/>
              <a:pPr/>
              <a:t>04/03/2011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437EE06-597B-491C-B4D6-A3C559918F0B}"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D935823-FD7F-4486-ADAF-CABC75CA8756}" type="datetimeFigureOut">
              <a:rPr lang="es-ES" smtClean="0"/>
              <a:pPr/>
              <a:t>04/03/2011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437EE06-597B-491C-B4D6-A3C559918F0B}"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D935823-FD7F-4486-ADAF-CABC75CA8756}" type="datetimeFigureOut">
              <a:rPr lang="es-ES" smtClean="0"/>
              <a:pPr/>
              <a:t>04/03/2011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437EE06-597B-491C-B4D6-A3C559918F0B}"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D935823-FD7F-4486-ADAF-CABC75CA8756}" type="datetimeFigureOut">
              <a:rPr lang="es-ES" smtClean="0"/>
              <a:pPr/>
              <a:t>04/03/2011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437EE06-597B-491C-B4D6-A3C559918F0B}"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35823-FD7F-4486-ADAF-CABC75CA8756}" type="datetimeFigureOut">
              <a:rPr lang="es-ES" smtClean="0"/>
              <a:pPr/>
              <a:t>04/03/2011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7EE06-597B-491C-B4D6-A3C559918F0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es.wikipedia.org/wiki/Princesa_Isabel" TargetMode="External"/><Relationship Id="rId2" Type="http://schemas.openxmlformats.org/officeDocument/2006/relationships/hyperlink" Target="http://es.wikipedia.org/w/index.php?title=Pedro_Maria_Boss&amp;action=edit&amp;redlink=1" TargetMode="Externa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t="-23000" b="-23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785795"/>
            <a:ext cx="7772400" cy="1428759"/>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ES" b="1"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itchFamily="82" charset="0"/>
              </a:rPr>
              <a:t>Las 7 maravillas del mundo</a:t>
            </a:r>
            <a:endParaRPr lang="es-ES" b="1" cap="all" dirty="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itchFamily="82" charset="0"/>
            </a:endParaRPr>
          </a:p>
        </p:txBody>
      </p:sp>
      <p:sp>
        <p:nvSpPr>
          <p:cNvPr id="3" name="2 Subtítulo"/>
          <p:cNvSpPr>
            <a:spLocks noGrp="1"/>
          </p:cNvSpPr>
          <p:nvPr>
            <p:ph type="subTitle" idx="1"/>
          </p:nvPr>
        </p:nvSpPr>
        <p:spPr>
          <a:xfrm>
            <a:off x="1371600" y="3714752"/>
            <a:ext cx="6400800" cy="1571636"/>
          </a:xfrm>
        </p:spPr>
        <p:txBody>
          <a:bodyPr>
            <a:normAutofit/>
          </a:bodyPr>
          <a:lstStyle/>
          <a:p>
            <a:pPr algn="l"/>
            <a:r>
              <a:rPr lang="es-ES" sz="2000" b="1" dirty="0" smtClean="0">
                <a:solidFill>
                  <a:schemeClr val="tx2">
                    <a:lumMod val="75000"/>
                  </a:schemeClr>
                </a:solidFill>
                <a:latin typeface="Arial Black" pitchFamily="34" charset="0"/>
              </a:rPr>
              <a:t>Expositor: Isabel castillo</a:t>
            </a:r>
          </a:p>
          <a:p>
            <a:pPr algn="l"/>
            <a:r>
              <a:rPr lang="es-ES" sz="2000" b="1" dirty="0" smtClean="0">
                <a:solidFill>
                  <a:schemeClr val="tx2">
                    <a:lumMod val="75000"/>
                  </a:schemeClr>
                </a:solidFill>
                <a:latin typeface="Arial Black" pitchFamily="34" charset="0"/>
              </a:rPr>
              <a:t>Profesor: Víctor Espinoza</a:t>
            </a:r>
          </a:p>
          <a:p>
            <a:pPr algn="l"/>
            <a:r>
              <a:rPr lang="es-ES" sz="2000" b="1" dirty="0" smtClean="0">
                <a:solidFill>
                  <a:schemeClr val="tx2">
                    <a:lumMod val="75000"/>
                  </a:schemeClr>
                </a:solidFill>
                <a:latin typeface="Arial Black" pitchFamily="34" charset="0"/>
              </a:rPr>
              <a:t>Frecuencia: martes, jueves </a:t>
            </a:r>
          </a:p>
          <a:p>
            <a:pPr algn="l"/>
            <a:r>
              <a:rPr lang="es-ES" sz="2000" b="1" dirty="0" smtClean="0">
                <a:solidFill>
                  <a:schemeClr val="tx2">
                    <a:lumMod val="75000"/>
                  </a:schemeClr>
                </a:solidFill>
                <a:latin typeface="Arial Black" pitchFamily="34" charset="0"/>
              </a:rPr>
              <a:t>Horario: 4 a 6 pm </a:t>
            </a:r>
            <a:endParaRPr lang="es-ES" sz="2000" b="1" dirty="0">
              <a:solidFill>
                <a:schemeClr val="tx2">
                  <a:lumMod val="75000"/>
                </a:schemeClr>
              </a:solidFill>
              <a:latin typeface="Arial Black" pitchFamily="34" charset="0"/>
            </a:endParaRPr>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lgerian" pitchFamily="82" charset="0"/>
              </a:rPr>
              <a:t>Tabla de contenido</a:t>
            </a:r>
            <a:endParaRPr lang="es-E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lgerian" pitchFamily="82" charset="0"/>
            </a:endParaRPr>
          </a:p>
        </p:txBody>
      </p:sp>
      <p:sp>
        <p:nvSpPr>
          <p:cNvPr id="3" name="2 Marcador de contenido"/>
          <p:cNvSpPr>
            <a:spLocks noGrp="1"/>
          </p:cNvSpPr>
          <p:nvPr>
            <p:ph idx="1"/>
          </p:nvPr>
        </p:nvSpPr>
        <p:spPr/>
        <p:txBody>
          <a:bodyPr>
            <a:normAutofit lnSpcReduction="10000"/>
          </a:bodyPr>
          <a:lstStyle/>
          <a:p>
            <a:r>
              <a:rPr lang="es-ES" b="1" dirty="0" smtClean="0">
                <a:solidFill>
                  <a:schemeClr val="accent6">
                    <a:lumMod val="75000"/>
                  </a:schemeClr>
                </a:solidFill>
              </a:rPr>
              <a:t>MACHUPICCHU</a:t>
            </a:r>
          </a:p>
          <a:p>
            <a:r>
              <a:rPr lang="es-ES" b="1" dirty="0" smtClean="0">
                <a:solidFill>
                  <a:schemeClr val="accent6">
                    <a:lumMod val="75000"/>
                  </a:schemeClr>
                </a:solidFill>
              </a:rPr>
              <a:t>MURALLA CHINA </a:t>
            </a:r>
          </a:p>
          <a:p>
            <a:r>
              <a:rPr lang="es-ES" b="1" dirty="0" smtClean="0">
                <a:solidFill>
                  <a:schemeClr val="accent6">
                    <a:lumMod val="75000"/>
                  </a:schemeClr>
                </a:solidFill>
              </a:rPr>
              <a:t>CRISTO REDENTOR </a:t>
            </a:r>
          </a:p>
          <a:p>
            <a:r>
              <a:rPr lang="es-ES" b="1" dirty="0" smtClean="0">
                <a:solidFill>
                  <a:schemeClr val="accent6">
                    <a:lumMod val="75000"/>
                  </a:schemeClr>
                </a:solidFill>
              </a:rPr>
              <a:t>COLISEO ROMANO</a:t>
            </a:r>
          </a:p>
          <a:p>
            <a:r>
              <a:rPr lang="es-ES" b="1" dirty="0" smtClean="0">
                <a:solidFill>
                  <a:schemeClr val="accent6">
                    <a:lumMod val="75000"/>
                  </a:schemeClr>
                </a:solidFill>
              </a:rPr>
              <a:t>TEMPLO DE KUKULCAN</a:t>
            </a:r>
          </a:p>
          <a:p>
            <a:r>
              <a:rPr lang="es-ES" b="1" dirty="0" smtClean="0">
                <a:solidFill>
                  <a:schemeClr val="accent6">
                    <a:lumMod val="75000"/>
                  </a:schemeClr>
                </a:solidFill>
              </a:rPr>
              <a:t>TAJMAHAL </a:t>
            </a:r>
          </a:p>
          <a:p>
            <a:r>
              <a:rPr lang="es-ES" b="1" dirty="0" smtClean="0">
                <a:solidFill>
                  <a:schemeClr val="accent6">
                    <a:lumMod val="75000"/>
                  </a:schemeClr>
                </a:solidFill>
              </a:rPr>
              <a:t>CIUDAD DE PETRA</a:t>
            </a:r>
          </a:p>
          <a:p>
            <a:pPr>
              <a:buNone/>
            </a:pPr>
            <a:r>
              <a:rPr lang="es-ES" b="1" dirty="0" smtClean="0">
                <a:solidFill>
                  <a:schemeClr val="accent6">
                    <a:lumMod val="75000"/>
                  </a:schemeClr>
                </a:solidFill>
              </a:rPr>
              <a:t> </a:t>
            </a:r>
            <a:endParaRPr lang="es-ES"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effectLst>
            <a:glow rad="139700">
              <a:schemeClr val="accent2">
                <a:satMod val="175000"/>
                <a:alpha val="40000"/>
              </a:schemeClr>
            </a:glow>
          </a:effectLst>
        </p:spPr>
        <p:txBody>
          <a:bodyPr/>
          <a:lstStyle/>
          <a:p>
            <a:r>
              <a:rPr lang="es-ES" b="1" dirty="0" smtClean="0">
                <a:ln w="19050">
                  <a:solidFill>
                    <a:schemeClr val="tx2">
                      <a:tint val="1000"/>
                    </a:schemeClr>
                  </a:solidFill>
                  <a:prstDash val="solid"/>
                </a:ln>
                <a:solidFill>
                  <a:schemeClr val="accent3">
                    <a:lumMod val="75000"/>
                  </a:schemeClr>
                </a:solidFill>
                <a:effectLst>
                  <a:outerShdw blurRad="50000" dist="50800" dir="7500000" algn="tl">
                    <a:srgbClr val="000000">
                      <a:shade val="5000"/>
                      <a:alpha val="35000"/>
                    </a:srgbClr>
                  </a:outerShdw>
                </a:effectLst>
                <a:latin typeface="Algerian" pitchFamily="82" charset="0"/>
              </a:rPr>
              <a:t>machupicchu</a:t>
            </a:r>
            <a:endParaRPr lang="es-ES" b="1" dirty="0">
              <a:ln w="19050">
                <a:solidFill>
                  <a:schemeClr val="tx2">
                    <a:tint val="1000"/>
                  </a:schemeClr>
                </a:solidFill>
                <a:prstDash val="solid"/>
              </a:ln>
              <a:solidFill>
                <a:schemeClr val="accent3">
                  <a:lumMod val="75000"/>
                </a:schemeClr>
              </a:solidFill>
              <a:effectLst>
                <a:outerShdw blurRad="50000" dist="50800" dir="7500000" algn="tl">
                  <a:srgbClr val="000000">
                    <a:shade val="5000"/>
                    <a:alpha val="35000"/>
                  </a:srgbClr>
                </a:outerShdw>
              </a:effectLst>
              <a:latin typeface="Algerian" pitchFamily="82" charset="0"/>
            </a:endParaRPr>
          </a:p>
        </p:txBody>
      </p:sp>
      <p:sp>
        <p:nvSpPr>
          <p:cNvPr id="3" name="2 Marcador de contenido"/>
          <p:cNvSpPr>
            <a:spLocks noGrp="1"/>
          </p:cNvSpPr>
          <p:nvPr>
            <p:ph sz="half" idx="1"/>
          </p:nvPr>
        </p:nvSpPr>
        <p:spPr/>
        <p:txBody>
          <a:bodyPr>
            <a:normAutofit/>
          </a:bodyPr>
          <a:lstStyle/>
          <a:p>
            <a:pPr algn="just"/>
            <a:endParaRPr lang="es-ES" sz="2000" b="1" dirty="0" smtClean="0">
              <a:solidFill>
                <a:schemeClr val="accent3">
                  <a:lumMod val="50000"/>
                </a:schemeClr>
              </a:solidFill>
            </a:endParaRPr>
          </a:p>
          <a:p>
            <a:pPr algn="just"/>
            <a:r>
              <a:rPr lang="es-ES" sz="2000" b="1" dirty="0" smtClean="0">
                <a:solidFill>
                  <a:schemeClr val="accent3">
                    <a:lumMod val="50000"/>
                  </a:schemeClr>
                </a:solidFill>
              </a:rPr>
              <a:t>Machu Picchu es un asentamiento que fue construido por los incas en el siglo XV. Inca, o incas, es el nombre que se les daba a los habitantes de la cuenca del río Huatanay, en cuya ribera se levanta la ciudad del Cusco. Los incas, antes de esos tiempos, habían logrado formar un reino que dominaba la parte media del río Vilcanota.</a:t>
            </a:r>
            <a:endParaRPr lang="es-ES" sz="2000" b="1" dirty="0">
              <a:solidFill>
                <a:schemeClr val="accent3">
                  <a:lumMod val="50000"/>
                </a:schemeClr>
              </a:solidFill>
            </a:endParaRPr>
          </a:p>
        </p:txBody>
      </p:sp>
      <p:pic>
        <p:nvPicPr>
          <p:cNvPr id="5" name="4 Marcador de contenido" descr="machu-picchu-1024.jpg"/>
          <p:cNvPicPr>
            <a:picLocks noGrp="1" noChangeAspect="1"/>
          </p:cNvPicPr>
          <p:nvPr>
            <p:ph sz="half" idx="2"/>
          </p:nvPr>
        </p:nvPicPr>
        <p:blipFill>
          <a:blip r:embed="rId2"/>
          <a:stretch>
            <a:fillRect/>
          </a:stretch>
        </p:blipFill>
        <p:spPr>
          <a:xfrm>
            <a:off x="5000628" y="1571612"/>
            <a:ext cx="3350573" cy="428628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alpha val="59000"/>
              </a:srgbClr>
            </a:gs>
            <a:gs pos="25000">
              <a:srgbClr val="FF6633"/>
            </a:gs>
            <a:gs pos="50000">
              <a:srgbClr val="FFFF00"/>
            </a:gs>
            <a:gs pos="75000">
              <a:srgbClr val="01A78F"/>
            </a:gs>
            <a:gs pos="100000">
              <a:srgbClr val="3366FF"/>
            </a:gs>
          </a:gsLst>
          <a:lin ang="18900000" scaled="1"/>
          <a:tileRect/>
        </a:gradFill>
        <a:effectLst/>
      </p:bgPr>
    </p:bg>
    <p:spTree>
      <p:nvGrpSpPr>
        <p:cNvPr id="1" name=""/>
        <p:cNvGrpSpPr/>
        <p:nvPr/>
      </p:nvGrpSpPr>
      <p:grpSpPr>
        <a:xfrm>
          <a:off x="0" y="0"/>
          <a:ext cx="0" cy="0"/>
          <a:chOff x="0" y="0"/>
          <a:chExt cx="0" cy="0"/>
        </a:xfrm>
      </p:grpSpPr>
      <p:sp>
        <p:nvSpPr>
          <p:cNvPr id="7" name="6 Título"/>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b="1" spc="50" dirty="0" smtClean="0">
                <a:ln w="11430"/>
                <a:gradFill>
                  <a:gsLst>
                    <a:gs pos="25000">
                      <a:schemeClr val="accent2">
                        <a:satMod val="155000"/>
                      </a:schemeClr>
                    </a:gs>
                    <a:gs pos="100000">
                      <a:schemeClr val="accent2">
                        <a:shade val="45000"/>
                        <a:satMod val="165000"/>
                      </a:schemeClr>
                    </a:gs>
                  </a:gsLst>
                  <a:lin ang="5400000"/>
                </a:gradFill>
                <a:effectLst>
                  <a:glow rad="139700">
                    <a:schemeClr val="accent2">
                      <a:satMod val="175000"/>
                      <a:alpha val="40000"/>
                    </a:schemeClr>
                  </a:glow>
                  <a:outerShdw blurRad="76200" dist="50800" dir="5400000" algn="tl" rotWithShape="0">
                    <a:srgbClr val="000000">
                      <a:alpha val="65000"/>
                    </a:srgbClr>
                  </a:outerShdw>
                </a:effectLst>
                <a:latin typeface="Algerian" pitchFamily="82" charset="0"/>
              </a:rPr>
              <a:t>Muralla china </a:t>
            </a:r>
            <a:endParaRPr lang="es-ES" b="1" spc="50" dirty="0">
              <a:ln w="11430"/>
              <a:gradFill>
                <a:gsLst>
                  <a:gs pos="25000">
                    <a:schemeClr val="accent2">
                      <a:satMod val="155000"/>
                    </a:schemeClr>
                  </a:gs>
                  <a:gs pos="100000">
                    <a:schemeClr val="accent2">
                      <a:shade val="45000"/>
                      <a:satMod val="165000"/>
                    </a:schemeClr>
                  </a:gs>
                </a:gsLst>
                <a:lin ang="5400000"/>
              </a:gradFill>
              <a:effectLst>
                <a:glow rad="139700">
                  <a:schemeClr val="accent2">
                    <a:satMod val="175000"/>
                    <a:alpha val="40000"/>
                  </a:schemeClr>
                </a:glow>
                <a:outerShdw blurRad="76200" dist="50800" dir="5400000" algn="tl" rotWithShape="0">
                  <a:srgbClr val="000000">
                    <a:alpha val="65000"/>
                  </a:srgbClr>
                </a:outerShdw>
              </a:effectLst>
              <a:latin typeface="Algerian" pitchFamily="82" charset="0"/>
            </a:endParaRPr>
          </a:p>
        </p:txBody>
      </p:sp>
      <p:pic>
        <p:nvPicPr>
          <p:cNvPr id="10" name="9 Marcador de contenido" descr="muralla-china.jpg"/>
          <p:cNvPicPr>
            <a:picLocks noGrp="1" noChangeAspect="1"/>
          </p:cNvPicPr>
          <p:nvPr>
            <p:ph sz="half" idx="1"/>
          </p:nvPr>
        </p:nvPicPr>
        <p:blipFill>
          <a:blip r:embed="rId2"/>
          <a:stretch>
            <a:fillRect/>
          </a:stretch>
        </p:blipFill>
        <p:spPr>
          <a:xfrm>
            <a:off x="285720" y="1928802"/>
            <a:ext cx="4493204" cy="4214842"/>
          </a:xfrm>
        </p:spPr>
      </p:pic>
      <p:sp>
        <p:nvSpPr>
          <p:cNvPr id="9" name="8 Marcador de contenido"/>
          <p:cNvSpPr>
            <a:spLocks noGrp="1"/>
          </p:cNvSpPr>
          <p:nvPr>
            <p:ph sz="half" idx="2"/>
          </p:nvPr>
        </p:nvSpPr>
        <p:spPr/>
        <p:txBody>
          <a:bodyPr>
            <a:normAutofit/>
          </a:bodyPr>
          <a:lstStyle/>
          <a:p>
            <a:r>
              <a:rPr lang="es-ES" sz="2000" b="1" dirty="0" smtClean="0">
                <a:solidFill>
                  <a:srgbClr val="FF0000"/>
                </a:solidFill>
              </a:rPr>
              <a:t>La muralla fue construida durante el reinado del Primer Emperador de la dinastía Qin, de corta duración. No se construyó toda de una vez, sino más bien de comunicar a de varios muros que ya habian sido construidos anteriormente además de reforzar nuevas zonas por lo que la construcción se prolongo durante un período de aproximadamente mil años. Su forma actual se culminó durante la dinastía Ming. </a:t>
            </a:r>
            <a:endParaRPr lang="es-ES" sz="20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alpha val="92000"/>
              </a:srgbClr>
            </a:gs>
            <a:gs pos="50000">
              <a:srgbClr val="9CB86E"/>
            </a:gs>
            <a:gs pos="100000">
              <a:srgbClr val="156B13"/>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n w="10541" cmpd="sng">
                  <a:solidFill>
                    <a:schemeClr val="accent1">
                      <a:shade val="88000"/>
                      <a:satMod val="110000"/>
                    </a:schemeClr>
                  </a:solidFill>
                  <a:prstDash val="solid"/>
                </a:ln>
                <a:solidFill>
                  <a:schemeClr val="tx2">
                    <a:lumMod val="50000"/>
                  </a:schemeClr>
                </a:solidFill>
                <a:latin typeface="Algerian" pitchFamily="82" charset="0"/>
              </a:rPr>
              <a:t>Cristo redentor </a:t>
            </a:r>
            <a:endParaRPr lang="es-ES" dirty="0">
              <a:solidFill>
                <a:schemeClr val="tx2">
                  <a:lumMod val="50000"/>
                </a:schemeClr>
              </a:solidFill>
              <a:latin typeface="Algerian" pitchFamily="82" charset="0"/>
            </a:endParaRPr>
          </a:p>
        </p:txBody>
      </p:sp>
      <p:sp>
        <p:nvSpPr>
          <p:cNvPr id="3" name="2 Marcador de contenido"/>
          <p:cNvSpPr>
            <a:spLocks noGrp="1"/>
          </p:cNvSpPr>
          <p:nvPr>
            <p:ph sz="half" idx="1"/>
          </p:nvPr>
        </p:nvSpPr>
        <p:spPr/>
        <p:txBody>
          <a:bodyPr>
            <a:normAutofit fontScale="70000" lnSpcReduction="20000"/>
          </a:bodyPr>
          <a:lstStyle/>
          <a:p>
            <a:endParaRPr lang="es-ES" b="1" dirty="0" smtClean="0">
              <a:solidFill>
                <a:srgbClr val="0070C0"/>
              </a:solidFill>
            </a:endParaRPr>
          </a:p>
          <a:p>
            <a:r>
              <a:rPr lang="es-ES" b="1" dirty="0" smtClean="0">
                <a:solidFill>
                  <a:schemeClr val="tx2">
                    <a:lumMod val="50000"/>
                  </a:schemeClr>
                </a:solidFill>
              </a:rPr>
              <a:t>La idea de un monumento religioso en Río fue sugerido por primera vez en 1859, por el padre y </a:t>
            </a:r>
            <a:r>
              <a:rPr lang="es-ES" b="1" dirty="0" smtClean="0">
                <a:solidFill>
                  <a:schemeClr val="tx2">
                    <a:lumMod val="50000"/>
                  </a:schemeClr>
                </a:solidFill>
                <a:hlinkClick r:id="rId2" action="ppaction://hlinkfile" tooltip="Pedro Maria Boss (aún no redactado)"/>
              </a:rPr>
              <a:t>Pedro María Boss</a:t>
            </a:r>
            <a:r>
              <a:rPr lang="es-ES" b="1" dirty="0" smtClean="0">
                <a:solidFill>
                  <a:schemeClr val="tx2">
                    <a:lumMod val="50000"/>
                  </a:schemeClr>
                </a:solidFill>
              </a:rPr>
              <a:t>  la </a:t>
            </a:r>
            <a:r>
              <a:rPr lang="es-ES" b="1" dirty="0" smtClean="0">
                <a:solidFill>
                  <a:schemeClr val="tx2">
                    <a:lumMod val="50000"/>
                  </a:schemeClr>
                </a:solidFill>
                <a:hlinkClick r:id="rId3" action="ppaction://hlinkfile" tooltip="Princesa Isabel"/>
              </a:rPr>
              <a:t>Princesa Isabel</a:t>
            </a:r>
            <a:r>
              <a:rPr lang="es-ES" b="1" dirty="0" smtClean="0">
                <a:solidFill>
                  <a:schemeClr val="tx2">
                    <a:lumMod val="50000"/>
                  </a:schemeClr>
                </a:solidFill>
              </a:rPr>
              <a:t>. Se retomó la idea en 1921, cuando se aproximaba la conmemoración por el centenario de la Independencia. La primera piedra de la estatua fue colocada el 4 de abril de 1922 y las obras fueron iniciadas en 1926. Entre otras personas que colaboraron para la realización pueden ser citados los ingenieros Heitor da Silva Costa (autor del proyecto)</a:t>
            </a:r>
            <a:endParaRPr lang="es-ES" b="1" dirty="0">
              <a:solidFill>
                <a:schemeClr val="tx2">
                  <a:lumMod val="50000"/>
                </a:schemeClr>
              </a:solidFill>
            </a:endParaRPr>
          </a:p>
        </p:txBody>
      </p:sp>
      <p:pic>
        <p:nvPicPr>
          <p:cNvPr id="5" name="4 Marcador de contenido" descr="Cristo%20Redentor.jpg"/>
          <p:cNvPicPr>
            <a:picLocks noGrp="1" noChangeAspect="1"/>
          </p:cNvPicPr>
          <p:nvPr>
            <p:ph sz="half" idx="2"/>
          </p:nvPr>
        </p:nvPicPr>
        <p:blipFill>
          <a:blip r:embed="rId4"/>
          <a:stretch>
            <a:fillRect/>
          </a:stretch>
        </p:blipFill>
        <p:spPr>
          <a:xfrm>
            <a:off x="4924044" y="1714488"/>
            <a:ext cx="3486912" cy="4014069"/>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lgerian" pitchFamily="82" charset="0"/>
              </a:rPr>
              <a:t>Coliseo romano</a:t>
            </a:r>
            <a:endParaRPr lang="es-ES" b="1" dirty="0">
              <a:latin typeface="Algerian" pitchFamily="82" charset="0"/>
            </a:endParaRPr>
          </a:p>
        </p:txBody>
      </p:sp>
      <p:pic>
        <p:nvPicPr>
          <p:cNvPr id="5" name="4 Marcador de contenido" descr="coliseo_romano.jpg"/>
          <p:cNvPicPr>
            <a:picLocks noGrp="1" noChangeAspect="1"/>
          </p:cNvPicPr>
          <p:nvPr>
            <p:ph sz="half" idx="1"/>
          </p:nvPr>
        </p:nvPicPr>
        <p:blipFill>
          <a:blip r:embed="rId2"/>
          <a:stretch>
            <a:fillRect/>
          </a:stretch>
        </p:blipFill>
        <p:spPr>
          <a:xfrm>
            <a:off x="428596" y="1928802"/>
            <a:ext cx="4233732" cy="3643338"/>
          </a:xfrm>
        </p:spPr>
      </p:pic>
      <p:sp>
        <p:nvSpPr>
          <p:cNvPr id="4" name="3 Marcador de contenido"/>
          <p:cNvSpPr>
            <a:spLocks noGrp="1"/>
          </p:cNvSpPr>
          <p:nvPr>
            <p:ph sz="half" idx="2"/>
          </p:nvPr>
        </p:nvSpPr>
        <p:spPr/>
        <p:txBody>
          <a:bodyPr>
            <a:normAutofit fontScale="92500" lnSpcReduction="20000"/>
          </a:bodyPr>
          <a:lstStyle/>
          <a:p>
            <a:r>
              <a:rPr lang="es-ES" b="1" dirty="0" smtClean="0">
                <a:solidFill>
                  <a:srgbClr val="7030A0"/>
                </a:solidFill>
              </a:rPr>
              <a:t>El Coliseo romano, anfiteatro situado en el centro de la capital itailana, es una edificio que data su contrucción entre el año 70 dC y el 80 dC. Su función era servir de recinto para diversos espectáculos romanos como la lucha entre gladiadores, recreaciones de batallas y teatro sobre mitología clásica.</a:t>
            </a:r>
            <a:endParaRPr lang="es-ES" b="1" dirty="0">
              <a:solidFill>
                <a:srgbClr val="7030A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alpha val="69000"/>
              </a:srgbClr>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50000"/>
                  </a:schemeClr>
                </a:solidFill>
                <a:effectLst>
                  <a:outerShdw blurRad="41275" dist="12700" dir="12000000" algn="tl" rotWithShape="0">
                    <a:srgbClr val="000000">
                      <a:alpha val="40000"/>
                    </a:srgbClr>
                  </a:outerShdw>
                </a:effectLst>
                <a:latin typeface="Algerian" pitchFamily="82" charset="0"/>
              </a:rPr>
              <a:t>Templo de Kukulcan</a:t>
            </a:r>
            <a:endParaRPr lang="es-E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50000"/>
                </a:schemeClr>
              </a:solidFill>
              <a:effectLst>
                <a:outerShdw blurRad="41275" dist="12700" dir="12000000" algn="tl" rotWithShape="0">
                  <a:srgbClr val="000000">
                    <a:alpha val="40000"/>
                  </a:srgbClr>
                </a:outerShdw>
              </a:effectLst>
              <a:latin typeface="Algerian" pitchFamily="82" charset="0"/>
            </a:endParaRPr>
          </a:p>
        </p:txBody>
      </p:sp>
      <p:sp>
        <p:nvSpPr>
          <p:cNvPr id="3" name="2 Marcador de contenido"/>
          <p:cNvSpPr>
            <a:spLocks noGrp="1"/>
          </p:cNvSpPr>
          <p:nvPr>
            <p:ph sz="half" idx="1"/>
          </p:nvPr>
        </p:nvSpPr>
        <p:spPr/>
        <p:txBody>
          <a:bodyPr>
            <a:normAutofit fontScale="85000" lnSpcReduction="20000"/>
          </a:bodyPr>
          <a:lstStyle/>
          <a:p>
            <a:r>
              <a:rPr lang="es-ES" b="1" dirty="0" smtClean="0">
                <a:solidFill>
                  <a:srgbClr val="002060"/>
                </a:solidFill>
              </a:rPr>
              <a:t>El Templo de Kukulcan o Pirámide de Kukulcan, es conocido también por el nombre «El Castillo», término que utilizaron los españoles en el siglo XVI, buscando alguna similitud arquitectónica conocida en el continente europeo. El actual templo fue construido en el siglo XII d. C., por los mayas itzáes en la antigua ciudad de Chichén Itzá.</a:t>
            </a:r>
            <a:endParaRPr lang="es-ES" b="1" dirty="0">
              <a:solidFill>
                <a:srgbClr val="002060"/>
              </a:solidFill>
            </a:endParaRPr>
          </a:p>
        </p:txBody>
      </p:sp>
      <p:pic>
        <p:nvPicPr>
          <p:cNvPr id="5" name="4 Marcador de contenido" descr="800px-Chichen-Itza_El_Castillo.jpg"/>
          <p:cNvPicPr>
            <a:picLocks noGrp="1" noChangeAspect="1"/>
          </p:cNvPicPr>
          <p:nvPr>
            <p:ph sz="half" idx="2"/>
          </p:nvPr>
        </p:nvPicPr>
        <p:blipFill>
          <a:blip r:embed="rId2"/>
          <a:stretch>
            <a:fillRect/>
          </a:stretch>
        </p:blipFill>
        <p:spPr>
          <a:xfrm>
            <a:off x="4500562" y="1643050"/>
            <a:ext cx="4312720" cy="3857652"/>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alpha val="88000"/>
              </a:srgbClr>
            </a:gs>
            <a:gs pos="45000">
              <a:srgbClr val="FF7A00"/>
            </a:gs>
            <a:gs pos="70000">
              <a:srgbClr val="FF0300"/>
            </a:gs>
            <a:gs pos="100000">
              <a:srgbClr val="4D0808"/>
            </a:gs>
          </a:gsLst>
          <a:lin ang="13500000" scaled="1"/>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rPr>
              <a:t>TAJMAHAL</a:t>
            </a:r>
            <a:endParaRPr lang="es-ES" b="1" dirty="0">
              <a:latin typeface="Algerian" pitchFamily="82" charset="0"/>
            </a:endParaRPr>
          </a:p>
        </p:txBody>
      </p:sp>
      <p:pic>
        <p:nvPicPr>
          <p:cNvPr id="5" name="4 Marcador de contenido" descr="untitled.bmp"/>
          <p:cNvPicPr>
            <a:picLocks noGrp="1" noChangeAspect="1"/>
          </p:cNvPicPr>
          <p:nvPr>
            <p:ph sz="half" idx="1"/>
          </p:nvPr>
        </p:nvPicPr>
        <p:blipFill>
          <a:blip r:embed="rId2"/>
          <a:stretch>
            <a:fillRect/>
          </a:stretch>
        </p:blipFill>
        <p:spPr>
          <a:xfrm>
            <a:off x="285720" y="1714488"/>
            <a:ext cx="4365107" cy="3893366"/>
          </a:xfrm>
        </p:spPr>
      </p:pic>
      <p:sp>
        <p:nvSpPr>
          <p:cNvPr id="4" name="3 Marcador de contenido"/>
          <p:cNvSpPr>
            <a:spLocks noGrp="1"/>
          </p:cNvSpPr>
          <p:nvPr>
            <p:ph sz="half" idx="2"/>
          </p:nvPr>
        </p:nvSpPr>
        <p:spPr/>
        <p:txBody>
          <a:bodyPr>
            <a:normAutofit fontScale="77500" lnSpcReduction="20000"/>
          </a:bodyPr>
          <a:lstStyle/>
          <a:p>
            <a:r>
              <a:rPr lang="es-ES" b="1" dirty="0" smtClean="0">
                <a:solidFill>
                  <a:schemeClr val="tx1">
                    <a:lumMod val="95000"/>
                    <a:lumOff val="5000"/>
                  </a:schemeClr>
                </a:solidFill>
              </a:rPr>
              <a:t>Es un mausoleo construido por el emperador musulmán Sha Jahan en honor a su esposa preferida, Mumtaz Mahal, muerta al dar a luz.</a:t>
            </a:r>
          </a:p>
          <a:p>
            <a:r>
              <a:rPr lang="es-ES" b="1" dirty="0" smtClean="0">
                <a:solidFill>
                  <a:schemeClr val="tx1">
                    <a:lumMod val="95000"/>
                    <a:lumOff val="5000"/>
                  </a:schemeClr>
                </a:solidFill>
              </a:rPr>
              <a:t>Taj Mahal significa “La Joya del Palacio”.</a:t>
            </a:r>
          </a:p>
          <a:p>
            <a:r>
              <a:rPr lang="es-ES" b="1" dirty="0" smtClean="0">
                <a:solidFill>
                  <a:schemeClr val="tx1">
                    <a:lumMod val="95000"/>
                    <a:lumOff val="5000"/>
                  </a:schemeClr>
                </a:solidFill>
              </a:rPr>
              <a:t>Es la obra cumbre de la arquitectura mogol y está considerado entre los edificios más bellos del mundo, de ahí que haya sido elegido como una de las nuevas siete maravillas del mundo.</a:t>
            </a:r>
          </a:p>
          <a:p>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0" scaled="1"/>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lgerian" pitchFamily="82" charset="0"/>
              </a:rPr>
              <a:t>Ciudad de PETRA</a:t>
            </a:r>
            <a:endParaRPr lang="es-E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lgerian" pitchFamily="82" charset="0"/>
            </a:endParaRPr>
          </a:p>
        </p:txBody>
      </p:sp>
      <p:sp>
        <p:nvSpPr>
          <p:cNvPr id="3" name="2 Marcador de contenido"/>
          <p:cNvSpPr>
            <a:spLocks noGrp="1"/>
          </p:cNvSpPr>
          <p:nvPr>
            <p:ph sz="half" idx="1"/>
          </p:nvPr>
        </p:nvSpPr>
        <p:spPr/>
        <p:txBody>
          <a:bodyPr>
            <a:normAutofit fontScale="70000" lnSpcReduction="20000"/>
          </a:bodyPr>
          <a:lstStyle/>
          <a:p>
            <a:r>
              <a:rPr lang="es-ES" b="1" dirty="0" smtClean="0">
                <a:solidFill>
                  <a:srgbClr val="7030A0"/>
                </a:solidFill>
              </a:rPr>
              <a:t>Es un importante enclave arqueológico en Jordania, y la capital del antiguo reino nabateo. El nombre de Petra proviene del griego πέτρα que significa </a:t>
            </a:r>
            <a:r>
              <a:rPr lang="es-ES" b="1" i="1" dirty="0" smtClean="0">
                <a:solidFill>
                  <a:srgbClr val="7030A0"/>
                </a:solidFill>
              </a:rPr>
              <a:t>piedra</a:t>
            </a:r>
            <a:r>
              <a:rPr lang="es-ES" b="1" dirty="0" smtClean="0">
                <a:solidFill>
                  <a:srgbClr val="7030A0"/>
                </a:solidFill>
              </a:rPr>
              <a:t>, y su nombre es perfectamente adecuado; no se trata de una ciudad construida con piedra, sino, literalmente, excavada y esculpida en la piedra.</a:t>
            </a:r>
          </a:p>
          <a:p>
            <a:r>
              <a:rPr lang="es-ES" b="1" dirty="0" smtClean="0">
                <a:solidFill>
                  <a:srgbClr val="7030A0"/>
                </a:solidFill>
              </a:rPr>
              <a:t>El asentamiento de Petra se localiza en un valle angosto, al este del valle de la Araba que se extiende desde el mar Muerto hasta el Golfo de Aqaba.</a:t>
            </a:r>
          </a:p>
          <a:p>
            <a:endParaRPr lang="es-ES" dirty="0">
              <a:solidFill>
                <a:srgbClr val="7030A0"/>
              </a:solidFill>
            </a:endParaRPr>
          </a:p>
        </p:txBody>
      </p:sp>
      <p:pic>
        <p:nvPicPr>
          <p:cNvPr id="5" name="4 Marcador de contenido" descr="petra.jpg"/>
          <p:cNvPicPr>
            <a:picLocks noGrp="1" noChangeAspect="1"/>
          </p:cNvPicPr>
          <p:nvPr>
            <p:ph sz="half" idx="2"/>
          </p:nvPr>
        </p:nvPicPr>
        <p:blipFill>
          <a:blip r:embed="rId2" cstate="print"/>
          <a:stretch>
            <a:fillRect/>
          </a:stretch>
        </p:blipFill>
        <p:spPr>
          <a:xfrm>
            <a:off x="4648200" y="1714488"/>
            <a:ext cx="4038600" cy="3857652"/>
          </a:xfrm>
          <a:effectLst>
            <a:glow rad="228600">
              <a:schemeClr val="accent4">
                <a:satMod val="175000"/>
                <a:alpha val="40000"/>
              </a:schemeClr>
            </a:glo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565</Words>
  <Application>Microsoft Office PowerPoint</Application>
  <PresentationFormat>Presentación en pantalla (4:3)</PresentationFormat>
  <Paragraphs>33</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Las 7 maravillas del mundo</vt:lpstr>
      <vt:lpstr>Tabla de contenido</vt:lpstr>
      <vt:lpstr>machupicchu</vt:lpstr>
      <vt:lpstr>Muralla china </vt:lpstr>
      <vt:lpstr>Cristo redentor </vt:lpstr>
      <vt:lpstr>Coliseo romano</vt:lpstr>
      <vt:lpstr>Templo de Kukulcan</vt:lpstr>
      <vt:lpstr>TAJMAHAL</vt:lpstr>
      <vt:lpstr>Ciudad de PETRA</vt:lpstr>
    </vt:vector>
  </TitlesOfParts>
  <Company>EvoSistemasGP®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 GP /-/</dc:creator>
  <cp:lastModifiedBy>/-/ GP /-/</cp:lastModifiedBy>
  <cp:revision>19</cp:revision>
  <dcterms:created xsi:type="dcterms:W3CDTF">2011-03-03T21:27:01Z</dcterms:created>
  <dcterms:modified xsi:type="dcterms:W3CDTF">2011-03-04T22:06:54Z</dcterms:modified>
</cp:coreProperties>
</file>